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Libre Baskerville" panose="02000000000000000000" pitchFamily="2" charset="0"/>
      <p:regular r:id="rId25"/>
      <p:bold r:id="rId26"/>
    </p:embeddedFont>
    <p:embeddedFont>
      <p:font typeface="Libre Baskerville Bold" panose="02000000000000000000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3" autoAdjust="0"/>
    <p:restoredTop sz="94681" autoAdjust="0"/>
  </p:normalViewPr>
  <p:slideViewPr>
    <p:cSldViewPr>
      <p:cViewPr varScale="1">
        <p:scale>
          <a:sx n="57" d="100"/>
          <a:sy n="57" d="100"/>
        </p:scale>
        <p:origin x="22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80349" y="403412"/>
            <a:ext cx="17524789" cy="66255"/>
          </a:xfrm>
          <a:prstGeom prst="rect">
            <a:avLst/>
          </a:prstGeom>
          <a:solidFill>
            <a:srgbClr val="172243"/>
          </a:solidFill>
        </p:spPr>
      </p:sp>
      <p:sp>
        <p:nvSpPr>
          <p:cNvPr id="3" name="AutoShape 3"/>
          <p:cNvSpPr/>
          <p:nvPr/>
        </p:nvSpPr>
        <p:spPr>
          <a:xfrm>
            <a:off x="382862" y="9817333"/>
            <a:ext cx="17524789" cy="66255"/>
          </a:xfrm>
          <a:prstGeom prst="rect">
            <a:avLst/>
          </a:prstGeom>
          <a:solidFill>
            <a:srgbClr val="172243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2862" y="7579106"/>
            <a:ext cx="1676575" cy="223822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b="19605"/>
          <a:stretch>
            <a:fillRect/>
          </a:stretch>
        </p:blipFill>
        <p:spPr>
          <a:xfrm>
            <a:off x="15590484" y="7855113"/>
            <a:ext cx="2317167" cy="196222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637900" y="989572"/>
            <a:ext cx="2269751" cy="21249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2862" y="1028700"/>
            <a:ext cx="2677608" cy="230832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884463" y="5697589"/>
            <a:ext cx="10516561" cy="2151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172243"/>
                </a:solidFill>
                <a:latin typeface="Libre Baskerville"/>
              </a:rPr>
              <a:t>Melissa Kontogiannis</a:t>
            </a: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172243"/>
                </a:solidFill>
                <a:latin typeface="Libre Baskerville"/>
              </a:rPr>
              <a:t>Mentor Dante Lauretta</a:t>
            </a: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172243"/>
                </a:solidFill>
                <a:latin typeface="Libre Baskerville"/>
              </a:rPr>
              <a:t>Arizona Space Grant Consortium Student Research Symposium</a:t>
            </a: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172243"/>
                </a:solidFill>
                <a:latin typeface="Libre Baskerville"/>
              </a:rPr>
              <a:t>Phoenix, Arizona</a:t>
            </a: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172243"/>
                </a:solidFill>
                <a:latin typeface="Libre Baskerville"/>
              </a:rPr>
              <a:t>April 22, 2023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40125" y="980047"/>
            <a:ext cx="14005237" cy="55633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84"/>
              </a:lnSpc>
            </a:pPr>
            <a:r>
              <a:rPr lang="en-US" sz="7200" dirty="0">
                <a:solidFill>
                  <a:srgbClr val="172243"/>
                </a:solidFill>
                <a:latin typeface="Libre Baskerville"/>
              </a:rPr>
              <a:t>Carbonate Clues for Hydrothermal Alteration History of Carbonaceous Chondrites</a:t>
            </a:r>
          </a:p>
          <a:p>
            <a:pPr algn="ctr">
              <a:lnSpc>
                <a:spcPts val="8784"/>
              </a:lnSpc>
            </a:pPr>
            <a:endParaRPr lang="en-US" sz="7200" dirty="0">
              <a:solidFill>
                <a:srgbClr val="172243"/>
              </a:solidFill>
              <a:latin typeface="Libre Baskerville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l="20190"/>
          <a:stretch>
            <a:fillRect/>
          </a:stretch>
        </p:blipFill>
        <p:spPr>
          <a:xfrm>
            <a:off x="6854797" y="8698219"/>
            <a:ext cx="4575893" cy="106480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80349" y="403412"/>
            <a:ext cx="17524789" cy="66255"/>
          </a:xfrm>
          <a:prstGeom prst="rect">
            <a:avLst/>
          </a:prstGeom>
          <a:solidFill>
            <a:srgbClr val="172243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42069"/>
          <a:stretch>
            <a:fillRect/>
          </a:stretch>
        </p:blipFill>
        <p:spPr>
          <a:xfrm>
            <a:off x="8001851" y="3099702"/>
            <a:ext cx="9903287" cy="408759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0349" y="2539071"/>
            <a:ext cx="7310678" cy="520885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1028700"/>
            <a:ext cx="10608623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172243"/>
                </a:solidFill>
                <a:latin typeface="Libre Baskerville"/>
              </a:rPr>
              <a:t>METHODS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733550"/>
            <a:ext cx="8668417" cy="1303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6080"/>
              </a:lnSpc>
              <a:buFont typeface="Arial"/>
              <a:buChar char="•"/>
            </a:pPr>
            <a:r>
              <a:rPr lang="en-US" sz="3200">
                <a:solidFill>
                  <a:srgbClr val="172243"/>
                </a:solidFill>
                <a:latin typeface="Libre Baskerville"/>
              </a:rPr>
              <a:t>Focused Ion Beam Serial Sectioning</a:t>
            </a:r>
          </a:p>
          <a:p>
            <a:pPr algn="l">
              <a:lnSpc>
                <a:spcPts val="4559"/>
              </a:lnSpc>
            </a:pPr>
            <a:endParaRPr lang="en-US" sz="3200">
              <a:solidFill>
                <a:srgbClr val="172243"/>
              </a:solidFill>
              <a:latin typeface="Libre Baskerville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0" y="9982200"/>
            <a:ext cx="6195982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172243"/>
                </a:solidFill>
                <a:latin typeface="Libre Baskerville"/>
              </a:rPr>
              <a:t>Images: KIMCF Focused Ion Beam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80349" y="403412"/>
            <a:ext cx="17524789" cy="66255"/>
          </a:xfrm>
          <a:prstGeom prst="rect">
            <a:avLst/>
          </a:prstGeom>
          <a:solidFill>
            <a:srgbClr val="172243"/>
          </a:solidFill>
        </p:spPr>
      </p:sp>
      <p:sp>
        <p:nvSpPr>
          <p:cNvPr id="3" name="TextBox 3"/>
          <p:cNvSpPr txBox="1"/>
          <p:nvPr/>
        </p:nvSpPr>
        <p:spPr>
          <a:xfrm>
            <a:off x="1028700" y="1804431"/>
            <a:ext cx="8668417" cy="1303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6080"/>
              </a:lnSpc>
              <a:buFont typeface="Arial"/>
              <a:buChar char="•"/>
            </a:pPr>
            <a:r>
              <a:rPr lang="en-US" sz="3200">
                <a:solidFill>
                  <a:srgbClr val="172243"/>
                </a:solidFill>
                <a:latin typeface="Libre Baskerville"/>
              </a:rPr>
              <a:t>Focused Ion Beam Serial Sectioning</a:t>
            </a:r>
          </a:p>
          <a:p>
            <a:pPr algn="l">
              <a:lnSpc>
                <a:spcPts val="4559"/>
              </a:lnSpc>
            </a:pPr>
            <a:endParaRPr lang="en-US" sz="3200">
              <a:solidFill>
                <a:srgbClr val="172243"/>
              </a:solidFill>
              <a:latin typeface="Libre Baskerville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b="11258"/>
          <a:stretch>
            <a:fillRect/>
          </a:stretch>
        </p:blipFill>
        <p:spPr>
          <a:xfrm>
            <a:off x="1028700" y="2844531"/>
            <a:ext cx="5289353" cy="36670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t="5786"/>
          <a:stretch>
            <a:fillRect/>
          </a:stretch>
        </p:blipFill>
        <p:spPr>
          <a:xfrm>
            <a:off x="3968890" y="6511600"/>
            <a:ext cx="5173853" cy="347306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b="9539"/>
          <a:stretch>
            <a:fillRect/>
          </a:stretch>
        </p:blipFill>
        <p:spPr>
          <a:xfrm>
            <a:off x="6318053" y="2844531"/>
            <a:ext cx="5188812" cy="36670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r="860" b="12119"/>
          <a:stretch>
            <a:fillRect/>
          </a:stretch>
        </p:blipFill>
        <p:spPr>
          <a:xfrm>
            <a:off x="11506865" y="2868623"/>
            <a:ext cx="5260402" cy="36429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b="1150"/>
          <a:stretch>
            <a:fillRect/>
          </a:stretch>
        </p:blipFill>
        <p:spPr>
          <a:xfrm>
            <a:off x="9142743" y="6511600"/>
            <a:ext cx="4212877" cy="347306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28700" y="1028700"/>
            <a:ext cx="10608623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172243"/>
                </a:solidFill>
                <a:latin typeface="Libre Baskerville"/>
              </a:rPr>
              <a:t>METHODS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0" y="9982200"/>
            <a:ext cx="6195982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172243"/>
                </a:solidFill>
                <a:latin typeface="Libre Baskerville"/>
              </a:rPr>
              <a:t>Images: KIMCF Focused Ion Beam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80349" y="403412"/>
            <a:ext cx="17524789" cy="66255"/>
          </a:xfrm>
          <a:prstGeom prst="rect">
            <a:avLst/>
          </a:prstGeom>
          <a:solidFill>
            <a:srgbClr val="172243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255" r="255" b="2763"/>
          <a:stretch>
            <a:fillRect/>
          </a:stretch>
        </p:blipFill>
        <p:spPr>
          <a:xfrm>
            <a:off x="2422999" y="3108086"/>
            <a:ext cx="6719745" cy="65675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t="6359"/>
          <a:stretch>
            <a:fillRect/>
          </a:stretch>
        </p:blipFill>
        <p:spPr>
          <a:xfrm>
            <a:off x="13486987" y="5743551"/>
            <a:ext cx="3772313" cy="39320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719957" y="3108086"/>
            <a:ext cx="4144970" cy="414497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1804431"/>
            <a:ext cx="12836227" cy="1303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6080"/>
              </a:lnSpc>
              <a:buFont typeface="Arial"/>
              <a:buChar char="•"/>
            </a:pPr>
            <a:r>
              <a:rPr lang="en-US" sz="3200">
                <a:solidFill>
                  <a:srgbClr val="172243"/>
                </a:solidFill>
                <a:latin typeface="Libre Baskerville"/>
              </a:rPr>
              <a:t>Transmission Electron Microscope Analysis</a:t>
            </a:r>
          </a:p>
          <a:p>
            <a:pPr algn="l">
              <a:lnSpc>
                <a:spcPts val="4559"/>
              </a:lnSpc>
            </a:pPr>
            <a:endParaRPr lang="en-US" sz="3200">
              <a:solidFill>
                <a:srgbClr val="172243"/>
              </a:solidFill>
              <a:latin typeface="Libre Baskerville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1028700"/>
            <a:ext cx="10608623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172243"/>
                </a:solidFill>
                <a:latin typeface="Libre Baskerville"/>
              </a:rPr>
              <a:t>METHODS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637323" y="9982200"/>
            <a:ext cx="8352936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172243"/>
                </a:solidFill>
                <a:latin typeface="Libre Baskerville"/>
              </a:rPr>
              <a:t>Images: KIMCF Transmission Electron Microscope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2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80349" y="403412"/>
            <a:ext cx="17524789" cy="66255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AutoShape 3"/>
          <p:cNvSpPr/>
          <p:nvPr/>
        </p:nvSpPr>
        <p:spPr>
          <a:xfrm>
            <a:off x="382862" y="9817333"/>
            <a:ext cx="17524789" cy="66255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636522" y="2165852"/>
            <a:ext cx="7622778" cy="595529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1028700"/>
            <a:ext cx="6989684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FFFFFF"/>
                </a:solidFill>
                <a:latin typeface="Libre Baskerville"/>
              </a:rPr>
              <a:t>RESULTS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062162"/>
            <a:ext cx="7819282" cy="7461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6" lvl="1" indent="-431798">
              <a:lnSpc>
                <a:spcPts val="7599"/>
              </a:lnSpc>
              <a:buFont typeface="Arial"/>
              <a:buChar char="•"/>
            </a:pPr>
            <a:r>
              <a:rPr lang="en-US" sz="3999">
                <a:solidFill>
                  <a:srgbClr val="FFFFFF"/>
                </a:solidFill>
                <a:latin typeface="Libre Baskerville"/>
              </a:rPr>
              <a:t>Unable to confirm replacement of olivine by carbonate</a:t>
            </a:r>
          </a:p>
          <a:p>
            <a:pPr marL="1381751" lvl="2" indent="-460584">
              <a:lnSpc>
                <a:spcPts val="6079"/>
              </a:lnSpc>
              <a:buFont typeface="Arial"/>
              <a:buChar char="⚬"/>
            </a:pPr>
            <a:r>
              <a:rPr lang="en-US" sz="3199">
                <a:solidFill>
                  <a:srgbClr val="FFFFFF"/>
                </a:solidFill>
                <a:latin typeface="Libre Baskerville"/>
              </a:rPr>
              <a:t>Hunt for olivine-carbonate assemblages </a:t>
            </a:r>
          </a:p>
          <a:p>
            <a:pPr marL="1381751" lvl="2" indent="-460584">
              <a:lnSpc>
                <a:spcPts val="6079"/>
              </a:lnSpc>
              <a:buFont typeface="Arial"/>
              <a:buChar char="⚬"/>
            </a:pPr>
            <a:r>
              <a:rPr lang="en-US" sz="3199">
                <a:solidFill>
                  <a:srgbClr val="FFFFFF"/>
                </a:solidFill>
                <a:latin typeface="Libre Baskerville"/>
              </a:rPr>
              <a:t>Very few observed instances of spatial proximity of olivine and carbonate</a:t>
            </a:r>
          </a:p>
          <a:p>
            <a:pPr algn="l">
              <a:lnSpc>
                <a:spcPts val="6079"/>
              </a:lnSpc>
            </a:pPr>
            <a:endParaRPr lang="en-US" sz="3199">
              <a:solidFill>
                <a:srgbClr val="FFFFFF"/>
              </a:solidFill>
              <a:latin typeface="Libre Baskerville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3447911" y="9982200"/>
            <a:ext cx="6195982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Libre Baskerville"/>
              </a:rPr>
              <a:t>Images: KIMCF Focused Ion Beam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2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80349" y="403412"/>
            <a:ext cx="17524789" cy="66255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AutoShape 3"/>
          <p:cNvSpPr/>
          <p:nvPr/>
        </p:nvSpPr>
        <p:spPr>
          <a:xfrm>
            <a:off x="382862" y="9817333"/>
            <a:ext cx="17524789" cy="66255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67696" y="1028700"/>
            <a:ext cx="6491604" cy="666668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1028700"/>
            <a:ext cx="6989684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FFFFFF"/>
                </a:solidFill>
                <a:latin typeface="Libre Baskerville"/>
              </a:rPr>
              <a:t>RESULTS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60523" y="2663549"/>
            <a:ext cx="7926038" cy="5147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6" lvl="1" indent="-431798">
              <a:lnSpc>
                <a:spcPts val="7599"/>
              </a:lnSpc>
              <a:buFont typeface="Arial"/>
              <a:buChar char="•"/>
            </a:pPr>
            <a:r>
              <a:rPr lang="en-US" sz="3999">
                <a:solidFill>
                  <a:srgbClr val="FFFFFF"/>
                </a:solidFill>
                <a:latin typeface="Libre Baskerville"/>
              </a:rPr>
              <a:t>Unable to confirm replacement of olivine by carbonate</a:t>
            </a:r>
          </a:p>
          <a:p>
            <a:pPr marL="1381751" lvl="2" indent="-460584" algn="l">
              <a:lnSpc>
                <a:spcPts val="6079"/>
              </a:lnSpc>
              <a:buFont typeface="Arial"/>
              <a:buChar char="⚬"/>
            </a:pPr>
            <a:r>
              <a:rPr lang="en-US" sz="3199">
                <a:solidFill>
                  <a:srgbClr val="FFFFFF"/>
                </a:solidFill>
                <a:latin typeface="Libre Baskerville"/>
              </a:rPr>
              <a:t>Few cases of contact did not provide any evidence of a reaction boundary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6695993" y="7206224"/>
            <a:ext cx="3581137" cy="3881727"/>
            <a:chOff x="0" y="-417320"/>
            <a:chExt cx="943180" cy="102235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43180" cy="187710"/>
            </a:xfrm>
            <a:custGeom>
              <a:avLst/>
              <a:gdLst/>
              <a:ahLst/>
              <a:cxnLst/>
              <a:rect l="l" t="t" r="r" b="b"/>
              <a:pathLst>
                <a:path w="943180" h="187710">
                  <a:moveTo>
                    <a:pt x="0" y="0"/>
                  </a:moveTo>
                  <a:lnTo>
                    <a:pt x="943180" y="0"/>
                  </a:lnTo>
                  <a:lnTo>
                    <a:pt x="943180" y="187710"/>
                  </a:lnTo>
                  <a:lnTo>
                    <a:pt x="0" y="187710"/>
                  </a:lnTo>
                  <a:close/>
                </a:path>
              </a:pathLst>
            </a:custGeom>
            <a:solidFill>
              <a:srgbClr val="04CD0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65190" y="-417320"/>
              <a:ext cx="812800" cy="1022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80"/>
                </a:lnSpc>
              </a:pPr>
              <a:r>
                <a:rPr lang="en-US" sz="3200" dirty="0">
                  <a:solidFill>
                    <a:srgbClr val="FFFFFF"/>
                  </a:solidFill>
                  <a:latin typeface="Libre Baskerville"/>
                </a:rPr>
                <a:t>Calcite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77129" y="7206224"/>
            <a:ext cx="3581137" cy="3881727"/>
            <a:chOff x="0" y="-417320"/>
            <a:chExt cx="943180" cy="10223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43180" cy="187710"/>
            </a:xfrm>
            <a:custGeom>
              <a:avLst/>
              <a:gdLst/>
              <a:ahLst/>
              <a:cxnLst/>
              <a:rect l="l" t="t" r="r" b="b"/>
              <a:pathLst>
                <a:path w="943180" h="187710">
                  <a:moveTo>
                    <a:pt x="0" y="0"/>
                  </a:moveTo>
                  <a:lnTo>
                    <a:pt x="943180" y="0"/>
                  </a:lnTo>
                  <a:lnTo>
                    <a:pt x="943180" y="187710"/>
                  </a:lnTo>
                  <a:lnTo>
                    <a:pt x="0" y="187710"/>
                  </a:lnTo>
                  <a:close/>
                </a:path>
              </a:pathLst>
            </a:custGeom>
            <a:solidFill>
              <a:srgbClr val="4C305B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65190" y="-417320"/>
              <a:ext cx="812800" cy="1022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80"/>
                </a:lnSpc>
              </a:pPr>
              <a:r>
                <a:rPr lang="en-US" sz="3200">
                  <a:solidFill>
                    <a:srgbClr val="FFFFFF"/>
                  </a:solidFill>
                  <a:latin typeface="Libre Baskerville"/>
                </a:rPr>
                <a:t>Olivine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858266" y="7206224"/>
            <a:ext cx="3581137" cy="3881727"/>
            <a:chOff x="0" y="-417320"/>
            <a:chExt cx="943180" cy="102235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43180" cy="187710"/>
            </a:xfrm>
            <a:custGeom>
              <a:avLst/>
              <a:gdLst/>
              <a:ahLst/>
              <a:cxnLst/>
              <a:rect l="l" t="t" r="r" b="b"/>
              <a:pathLst>
                <a:path w="943180" h="187710">
                  <a:moveTo>
                    <a:pt x="0" y="0"/>
                  </a:moveTo>
                  <a:lnTo>
                    <a:pt x="943180" y="0"/>
                  </a:lnTo>
                  <a:lnTo>
                    <a:pt x="943180" y="187710"/>
                  </a:lnTo>
                  <a:lnTo>
                    <a:pt x="0" y="187710"/>
                  </a:lnTo>
                  <a:close/>
                </a:path>
              </a:pathLst>
            </a:custGeom>
            <a:solidFill>
              <a:srgbClr val="D4D34B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65190" y="-417320"/>
              <a:ext cx="812800" cy="1022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80"/>
                </a:lnSpc>
              </a:pPr>
              <a:r>
                <a:rPr lang="en-US" sz="3200">
                  <a:solidFill>
                    <a:srgbClr val="FFFFFF"/>
                  </a:solidFill>
                  <a:latin typeface="Libre Baskerville"/>
                </a:rPr>
                <a:t>Fe-S phase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1235123" y="9982200"/>
            <a:ext cx="8352936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latin typeface="Libre Baskerville"/>
              </a:rPr>
              <a:t>Images: KIMCF Transmission Electron Microscope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2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80349" y="403412"/>
            <a:ext cx="17524789" cy="66255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AutoShape 3"/>
          <p:cNvSpPr/>
          <p:nvPr/>
        </p:nvSpPr>
        <p:spPr>
          <a:xfrm>
            <a:off x="382862" y="9817333"/>
            <a:ext cx="17524789" cy="66255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715891" y="1582028"/>
            <a:ext cx="6189247" cy="61892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75385" y="5873832"/>
            <a:ext cx="4411440" cy="37536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54412" y="5915025"/>
            <a:ext cx="5007235" cy="37125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1028700"/>
            <a:ext cx="6989684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FFFFFF"/>
                </a:solidFill>
                <a:latin typeface="Libre Baskerville"/>
              </a:rPr>
              <a:t>RESULTS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676400"/>
            <a:ext cx="10302945" cy="4766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6" lvl="1" indent="-431798">
              <a:lnSpc>
                <a:spcPts val="7599"/>
              </a:lnSpc>
              <a:buFont typeface="Arial"/>
              <a:buChar char="•"/>
            </a:pPr>
            <a:r>
              <a:rPr lang="en-US" sz="3999" dirty="0">
                <a:solidFill>
                  <a:srgbClr val="FFFFFF"/>
                </a:solidFill>
                <a:latin typeface="Libre Baskerville"/>
              </a:rPr>
              <a:t>Comparison to </a:t>
            </a:r>
            <a:r>
              <a:rPr lang="en-US" sz="3999" dirty="0" err="1">
                <a:solidFill>
                  <a:srgbClr val="FFFFFF"/>
                </a:solidFill>
                <a:latin typeface="Libre Baskerville"/>
              </a:rPr>
              <a:t>Nogoya</a:t>
            </a:r>
            <a:endParaRPr lang="en-US" sz="3999" dirty="0">
              <a:solidFill>
                <a:srgbClr val="FFFFFF"/>
              </a:solidFill>
              <a:latin typeface="Libre Baskerville"/>
            </a:endParaRPr>
          </a:p>
          <a:p>
            <a:pPr marL="1381761" lvl="2" indent="-460587">
              <a:lnSpc>
                <a:spcPts val="6080"/>
              </a:lnSpc>
              <a:buFont typeface="Arial"/>
              <a:buChar char="⚬"/>
            </a:pPr>
            <a:r>
              <a:rPr lang="en-US" sz="3200" dirty="0">
                <a:solidFill>
                  <a:srgbClr val="FFFFFF"/>
                </a:solidFill>
                <a:latin typeface="Libre Baskerville"/>
              </a:rPr>
              <a:t>Larger and more frequent associations of carbonate and olivine</a:t>
            </a:r>
          </a:p>
          <a:p>
            <a:pPr marL="1381761" lvl="2" indent="-460587">
              <a:lnSpc>
                <a:spcPts val="6080"/>
              </a:lnSpc>
              <a:buFont typeface="Arial"/>
              <a:buChar char="⚬"/>
            </a:pPr>
            <a:r>
              <a:rPr lang="en-US" sz="3200" dirty="0">
                <a:solidFill>
                  <a:srgbClr val="FFFFFF"/>
                </a:solidFill>
                <a:latin typeface="Libre Baskerville"/>
              </a:rPr>
              <a:t>Distribution and grain boundaries suggest higher likelihood of replacement</a:t>
            </a:r>
          </a:p>
          <a:p>
            <a:pPr algn="l">
              <a:lnSpc>
                <a:spcPts val="6080"/>
              </a:lnSpc>
            </a:pPr>
            <a:endParaRPr lang="en-US" sz="3200" dirty="0">
              <a:solidFill>
                <a:srgbClr val="FFFFFF"/>
              </a:solidFill>
              <a:latin typeface="Libre Baskerville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181105" y="9982200"/>
            <a:ext cx="9726546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Libre Baskerville"/>
              </a:rPr>
              <a:t>Images: KIMCF Focused Ion Beam and Transmission Electron Microscope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2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80349" y="403412"/>
            <a:ext cx="17524789" cy="66255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AutoShape 3"/>
          <p:cNvSpPr/>
          <p:nvPr/>
        </p:nvSpPr>
        <p:spPr>
          <a:xfrm>
            <a:off x="382862" y="9817333"/>
            <a:ext cx="17524789" cy="66255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5577"/>
          <a:stretch>
            <a:fillRect/>
          </a:stretch>
        </p:blipFill>
        <p:spPr>
          <a:xfrm>
            <a:off x="12525010" y="2314792"/>
            <a:ext cx="5382641" cy="56574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t="5577"/>
          <a:stretch>
            <a:fillRect/>
          </a:stretch>
        </p:blipFill>
        <p:spPr>
          <a:xfrm>
            <a:off x="6453936" y="2314792"/>
            <a:ext cx="5382641" cy="565741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1028700"/>
            <a:ext cx="6989684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FFFFFF"/>
                </a:solidFill>
                <a:latin typeface="Libre Baskerville"/>
              </a:rPr>
              <a:t>RESULTS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238375"/>
            <a:ext cx="5295028" cy="7336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6" lvl="1" indent="-431798">
              <a:lnSpc>
                <a:spcPts val="7599"/>
              </a:lnSpc>
              <a:buFont typeface="Arial"/>
              <a:buChar char="•"/>
            </a:pPr>
            <a:r>
              <a:rPr lang="en-US" sz="3999" dirty="0">
                <a:solidFill>
                  <a:srgbClr val="FFFFFF"/>
                </a:solidFill>
                <a:latin typeface="Libre Baskerville"/>
              </a:rPr>
              <a:t>Comparison to </a:t>
            </a:r>
            <a:r>
              <a:rPr lang="en-US" sz="3999" dirty="0" err="1">
                <a:solidFill>
                  <a:srgbClr val="FFFFFF"/>
                </a:solidFill>
                <a:latin typeface="Libre Baskerville"/>
              </a:rPr>
              <a:t>Nogoya</a:t>
            </a:r>
            <a:endParaRPr lang="en-US" sz="3999" dirty="0">
              <a:solidFill>
                <a:srgbClr val="FFFFFF"/>
              </a:solidFill>
              <a:latin typeface="Libre Baskerville"/>
            </a:endParaRPr>
          </a:p>
          <a:p>
            <a:pPr marL="1381761" lvl="2" indent="-460587">
              <a:lnSpc>
                <a:spcPts val="6080"/>
              </a:lnSpc>
              <a:buFont typeface="Arial"/>
              <a:buChar char="⚬"/>
            </a:pPr>
            <a:r>
              <a:rPr lang="en-US" sz="3200" dirty="0">
                <a:solidFill>
                  <a:srgbClr val="FFFFFF"/>
                </a:solidFill>
                <a:latin typeface="Libre Baskerville"/>
              </a:rPr>
              <a:t>Clear interface between carbonate and olivine</a:t>
            </a:r>
          </a:p>
          <a:p>
            <a:pPr marL="1381761" lvl="2" indent="-460587" algn="l">
              <a:lnSpc>
                <a:spcPts val="6080"/>
              </a:lnSpc>
              <a:buFont typeface="Arial"/>
              <a:buChar char="⚬"/>
            </a:pPr>
            <a:r>
              <a:rPr lang="en-US" sz="3200" dirty="0">
                <a:solidFill>
                  <a:srgbClr val="FFFFFF"/>
                </a:solidFill>
                <a:latin typeface="Libre Baskerville"/>
              </a:rPr>
              <a:t>Reaction boundary</a:t>
            </a:r>
          </a:p>
          <a:p>
            <a:pPr marL="1381761" lvl="2" indent="-460587" algn="l">
              <a:lnSpc>
                <a:spcPts val="6080"/>
              </a:lnSpc>
              <a:buFont typeface="Arial"/>
              <a:buChar char="⚬"/>
            </a:pPr>
            <a:r>
              <a:rPr lang="en-US" sz="3200" dirty="0">
                <a:solidFill>
                  <a:srgbClr val="FFFFFF"/>
                </a:solidFill>
                <a:latin typeface="Libre Baskerville"/>
              </a:rPr>
              <a:t>Potential mixing?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235123" y="9982200"/>
            <a:ext cx="8352936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Libre Baskerville"/>
              </a:rPr>
              <a:t>Images: KIMCF Transmission Electron Microscope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80349" y="403412"/>
            <a:ext cx="17524789" cy="66255"/>
          </a:xfrm>
          <a:prstGeom prst="rect">
            <a:avLst/>
          </a:prstGeom>
          <a:solidFill>
            <a:srgbClr val="172243"/>
          </a:solidFill>
        </p:spPr>
      </p:sp>
      <p:sp>
        <p:nvSpPr>
          <p:cNvPr id="3" name="AutoShape 3"/>
          <p:cNvSpPr/>
          <p:nvPr/>
        </p:nvSpPr>
        <p:spPr>
          <a:xfrm>
            <a:off x="382862" y="9817333"/>
            <a:ext cx="17524789" cy="66255"/>
          </a:xfrm>
          <a:prstGeom prst="rect">
            <a:avLst/>
          </a:prstGeom>
          <a:solidFill>
            <a:srgbClr val="172243"/>
          </a:solidFill>
        </p:spPr>
      </p:sp>
      <p:sp>
        <p:nvSpPr>
          <p:cNvPr id="4" name="TextBox 4"/>
          <p:cNvSpPr txBox="1"/>
          <p:nvPr/>
        </p:nvSpPr>
        <p:spPr>
          <a:xfrm>
            <a:off x="1028700" y="1026744"/>
            <a:ext cx="10608623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172243"/>
                </a:solidFill>
                <a:latin typeface="Libre Baskerville"/>
              </a:rPr>
              <a:t>IMPLICATIONS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7443" y="1731594"/>
            <a:ext cx="16715392" cy="7965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6080"/>
              </a:lnSpc>
              <a:buFont typeface="Arial"/>
              <a:buChar char="•"/>
            </a:pPr>
            <a:r>
              <a:rPr lang="en-US" sz="3200" dirty="0">
                <a:solidFill>
                  <a:srgbClr val="172243"/>
                </a:solidFill>
                <a:latin typeface="Libre Baskerville"/>
              </a:rPr>
              <a:t>Could not confirm hypothesis of olivine replacement by carbonate in LON 94012,60</a:t>
            </a:r>
          </a:p>
          <a:p>
            <a:pPr marL="1079509" lvl="2" indent="-359836">
              <a:lnSpc>
                <a:spcPts val="4750"/>
              </a:lnSpc>
              <a:buFont typeface="Arial"/>
              <a:buChar char="⚬"/>
            </a:pPr>
            <a:r>
              <a:rPr lang="en-US" sz="2500" dirty="0">
                <a:solidFill>
                  <a:srgbClr val="172243"/>
                </a:solidFill>
                <a:latin typeface="Libre Baskerville"/>
              </a:rPr>
              <a:t>Can only draw conclusions for this sample- could still occur in others, and has been observed in meteorites of the same petrographic type </a:t>
            </a:r>
          </a:p>
          <a:p>
            <a:pPr marL="1079509" lvl="2" indent="-359836">
              <a:lnSpc>
                <a:spcPts val="4750"/>
              </a:lnSpc>
              <a:buFont typeface="Arial"/>
              <a:buChar char="⚬"/>
            </a:pPr>
            <a:r>
              <a:rPr lang="en-US" sz="2500" dirty="0">
                <a:solidFill>
                  <a:srgbClr val="172243"/>
                </a:solidFill>
                <a:latin typeface="Libre Baskerville"/>
              </a:rPr>
              <a:t>Lowers likelihood that olivine is being replaced by carbonate in this sample, but cannot say for sure- we just weren't able to find it</a:t>
            </a:r>
          </a:p>
          <a:p>
            <a:pPr marL="1619263" lvl="3" indent="-404816">
              <a:lnSpc>
                <a:spcPts val="4750"/>
              </a:lnSpc>
              <a:buFont typeface="Arial"/>
              <a:buChar char="￭"/>
            </a:pPr>
            <a:r>
              <a:rPr lang="en-US" sz="2500" dirty="0">
                <a:solidFill>
                  <a:srgbClr val="172243"/>
                </a:solidFill>
                <a:latin typeface="Libre Baskerville"/>
              </a:rPr>
              <a:t>Though evidence is not conclusive, </a:t>
            </a:r>
            <a:r>
              <a:rPr lang="en-US" sz="2500" dirty="0" err="1">
                <a:solidFill>
                  <a:srgbClr val="172243"/>
                </a:solidFill>
                <a:latin typeface="Libre Baskerville"/>
              </a:rPr>
              <a:t>Nogoya</a:t>
            </a:r>
            <a:r>
              <a:rPr lang="en-US" sz="2500" dirty="0">
                <a:solidFill>
                  <a:srgbClr val="172243"/>
                </a:solidFill>
                <a:latin typeface="Libre Baskerville"/>
              </a:rPr>
              <a:t> sample is more convincing case for replacement</a:t>
            </a:r>
          </a:p>
          <a:p>
            <a:pPr marL="1079509" lvl="2" indent="-359836">
              <a:lnSpc>
                <a:spcPts val="4750"/>
              </a:lnSpc>
              <a:buFont typeface="Arial"/>
              <a:buChar char="⚬"/>
            </a:pPr>
            <a:r>
              <a:rPr lang="en-US" sz="2500" dirty="0">
                <a:solidFill>
                  <a:srgbClr val="172243"/>
                </a:solidFill>
                <a:latin typeface="Libre Baskerville"/>
              </a:rPr>
              <a:t>Cannot rule out deep sea hydrothermal vents as terrestrial analog</a:t>
            </a:r>
          </a:p>
          <a:p>
            <a:pPr marL="1079509" lvl="2" indent="-359836">
              <a:lnSpc>
                <a:spcPts val="4750"/>
              </a:lnSpc>
              <a:buFont typeface="Arial"/>
              <a:buChar char="⚬"/>
            </a:pPr>
            <a:r>
              <a:rPr lang="en-US" sz="3000" dirty="0">
                <a:solidFill>
                  <a:srgbClr val="172243"/>
                </a:solidFill>
                <a:latin typeface="Libre Baskerville Bold"/>
              </a:rPr>
              <a:t>Still a viable hypothesis, but unable to prove in this specific case</a:t>
            </a:r>
          </a:p>
          <a:p>
            <a:pPr marL="690881" lvl="1" indent="-345440">
              <a:lnSpc>
                <a:spcPts val="6080"/>
              </a:lnSpc>
              <a:buFont typeface="Arial"/>
              <a:buChar char="•"/>
            </a:pPr>
            <a:r>
              <a:rPr lang="en-US" sz="3200" dirty="0">
                <a:solidFill>
                  <a:srgbClr val="172243"/>
                </a:solidFill>
                <a:latin typeface="Libre Baskerville"/>
              </a:rPr>
              <a:t>Carbonate morphology and distribution in sample</a:t>
            </a:r>
          </a:p>
          <a:p>
            <a:pPr marL="1079509" lvl="2" indent="-359836">
              <a:lnSpc>
                <a:spcPts val="4750"/>
              </a:lnSpc>
              <a:buFont typeface="Arial"/>
              <a:buChar char="⚬"/>
            </a:pPr>
            <a:r>
              <a:rPr lang="en-US" sz="2500" dirty="0">
                <a:solidFill>
                  <a:srgbClr val="172243"/>
                </a:solidFill>
                <a:latin typeface="Libre Baskerville"/>
              </a:rPr>
              <a:t>Not the analog for </a:t>
            </a:r>
            <a:r>
              <a:rPr lang="en-US" sz="2500" dirty="0" err="1">
                <a:solidFill>
                  <a:srgbClr val="172243"/>
                </a:solidFill>
                <a:latin typeface="Libre Baskerville"/>
              </a:rPr>
              <a:t>Bennu</a:t>
            </a:r>
            <a:r>
              <a:rPr lang="en-US" sz="2500" dirty="0">
                <a:solidFill>
                  <a:srgbClr val="172243"/>
                </a:solidFill>
                <a:latin typeface="Libre Baskerville"/>
              </a:rPr>
              <a:t> we originally expected?</a:t>
            </a:r>
          </a:p>
          <a:p>
            <a:pPr marL="690881" lvl="1" indent="-345440" algn="l">
              <a:lnSpc>
                <a:spcPts val="6080"/>
              </a:lnSpc>
              <a:buFont typeface="Arial"/>
              <a:buChar char="•"/>
            </a:pPr>
            <a:r>
              <a:rPr lang="en-US" sz="3200" dirty="0">
                <a:solidFill>
                  <a:srgbClr val="172243"/>
                </a:solidFill>
                <a:latin typeface="Libre Baskerville"/>
              </a:rPr>
              <a:t>Other mechanisms of carbonate formation still need to be investigated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80349" y="403412"/>
            <a:ext cx="17524789" cy="66255"/>
          </a:xfrm>
          <a:prstGeom prst="rect">
            <a:avLst/>
          </a:prstGeom>
          <a:solidFill>
            <a:srgbClr val="172243"/>
          </a:solidFill>
        </p:spPr>
      </p:sp>
      <p:sp>
        <p:nvSpPr>
          <p:cNvPr id="3" name="AutoShape 3"/>
          <p:cNvSpPr/>
          <p:nvPr/>
        </p:nvSpPr>
        <p:spPr>
          <a:xfrm>
            <a:off x="382862" y="9817333"/>
            <a:ext cx="17524789" cy="66255"/>
          </a:xfrm>
          <a:prstGeom prst="rect">
            <a:avLst/>
          </a:prstGeom>
          <a:solidFill>
            <a:srgbClr val="172243"/>
          </a:solidFill>
        </p:spPr>
      </p:sp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3026" b="3026"/>
          <a:stretch>
            <a:fillRect/>
          </a:stretch>
        </p:blipFill>
        <p:spPr>
          <a:xfrm>
            <a:off x="8499419" y="1028700"/>
            <a:ext cx="8759881" cy="82296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1028700"/>
            <a:ext cx="10608623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172243"/>
                </a:solidFill>
                <a:latin typeface="Libre Baskerville"/>
              </a:rPr>
              <a:t>FUTURE WORK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6187" y="1969569"/>
            <a:ext cx="6550616" cy="5325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6080"/>
              </a:lnSpc>
              <a:buFont typeface="Arial"/>
              <a:buChar char="•"/>
            </a:pPr>
            <a:r>
              <a:rPr lang="en-US" sz="3200">
                <a:solidFill>
                  <a:srgbClr val="172243"/>
                </a:solidFill>
                <a:latin typeface="Libre Baskerville"/>
              </a:rPr>
              <a:t>OSIRIS-REx sample return planned for September 24, 2023</a:t>
            </a:r>
          </a:p>
          <a:p>
            <a:pPr marL="690881" lvl="1" indent="-345440" algn="l">
              <a:lnSpc>
                <a:spcPts val="6080"/>
              </a:lnSpc>
              <a:buFont typeface="Arial"/>
              <a:buChar char="•"/>
            </a:pPr>
            <a:r>
              <a:rPr lang="en-US" sz="3200">
                <a:solidFill>
                  <a:srgbClr val="172243"/>
                </a:solidFill>
                <a:latin typeface="Libre Baskerville"/>
              </a:rPr>
              <a:t>Working to evaluate other mechanisms of carbonate formation proposed in literature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75323" y="9982200"/>
            <a:ext cx="7408072" cy="304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 dirty="0">
                <a:solidFill>
                  <a:srgbClr val="172243"/>
                </a:solidFill>
                <a:latin typeface="Libre Baskerville"/>
              </a:rPr>
              <a:t>Image: OSIRIS-</a:t>
            </a:r>
            <a:r>
              <a:rPr lang="en-US" sz="2000" dirty="0" err="1">
                <a:solidFill>
                  <a:srgbClr val="172243"/>
                </a:solidFill>
                <a:latin typeface="Libre Baskerville"/>
              </a:rPr>
              <a:t>REx</a:t>
            </a:r>
            <a:r>
              <a:rPr lang="en-US" sz="2000" dirty="0">
                <a:solidFill>
                  <a:srgbClr val="172243"/>
                </a:solidFill>
                <a:latin typeface="Libre Baskerville"/>
              </a:rPr>
              <a:t> Asteroid Sample Return Mission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80349" y="403412"/>
            <a:ext cx="17524789" cy="66255"/>
          </a:xfrm>
          <a:prstGeom prst="rect">
            <a:avLst/>
          </a:prstGeom>
          <a:solidFill>
            <a:srgbClr val="172243"/>
          </a:solidFill>
        </p:spPr>
      </p:sp>
      <p:sp>
        <p:nvSpPr>
          <p:cNvPr id="3" name="AutoShape 3"/>
          <p:cNvSpPr/>
          <p:nvPr/>
        </p:nvSpPr>
        <p:spPr>
          <a:xfrm>
            <a:off x="382862" y="9817333"/>
            <a:ext cx="17524789" cy="66255"/>
          </a:xfrm>
          <a:prstGeom prst="rect">
            <a:avLst/>
          </a:prstGeom>
          <a:solidFill>
            <a:srgbClr val="172243"/>
          </a:solidFill>
        </p:spPr>
      </p:sp>
      <p:sp>
        <p:nvSpPr>
          <p:cNvPr id="4" name="TextBox 4"/>
          <p:cNvSpPr txBox="1"/>
          <p:nvPr/>
        </p:nvSpPr>
        <p:spPr>
          <a:xfrm>
            <a:off x="2438387" y="3337021"/>
            <a:ext cx="12765605" cy="2428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 dirty="0">
                <a:solidFill>
                  <a:srgbClr val="172243"/>
                </a:solidFill>
                <a:latin typeface="Libre Baskerville"/>
              </a:rPr>
              <a:t>I want to acknowledge Dr. Dante Lauretta, Sarah Nielsen, Ken </a:t>
            </a:r>
            <a:r>
              <a:rPr lang="en-US" sz="3200" dirty="0" err="1">
                <a:solidFill>
                  <a:srgbClr val="172243"/>
                </a:solidFill>
                <a:latin typeface="Libre Baskerville"/>
              </a:rPr>
              <a:t>Domanik</a:t>
            </a:r>
            <a:r>
              <a:rPr lang="en-US" sz="3200" dirty="0">
                <a:solidFill>
                  <a:srgbClr val="172243"/>
                </a:solidFill>
                <a:latin typeface="Libre Baskerville"/>
              </a:rPr>
              <a:t>, Zoe </a:t>
            </a:r>
            <a:r>
              <a:rPr lang="en-US" sz="3200" dirty="0" err="1">
                <a:solidFill>
                  <a:srgbClr val="172243"/>
                </a:solidFill>
                <a:latin typeface="Libre Baskerville"/>
              </a:rPr>
              <a:t>Zeszut</a:t>
            </a:r>
            <a:r>
              <a:rPr lang="en-US" sz="3200" dirty="0">
                <a:solidFill>
                  <a:srgbClr val="172243"/>
                </a:solidFill>
                <a:latin typeface="Libre Baskerville"/>
              </a:rPr>
              <a:t>, Dolores Hill, Jerry Chang, NASA JSC, University of Arizona LPL, KIMCF/K-ALFAA, Arizona Space Grant, and the OSIRIS-</a:t>
            </a:r>
            <a:r>
              <a:rPr lang="en-US" sz="3200" dirty="0" err="1">
                <a:solidFill>
                  <a:srgbClr val="172243"/>
                </a:solidFill>
                <a:latin typeface="Libre Baskerville"/>
              </a:rPr>
              <a:t>REx</a:t>
            </a:r>
            <a:r>
              <a:rPr lang="en-US" sz="3200" dirty="0">
                <a:solidFill>
                  <a:srgbClr val="172243"/>
                </a:solidFill>
                <a:latin typeface="Libre Baskerville"/>
              </a:rPr>
              <a:t> Mission for help, support, and guidance throughout this project!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7836" y="7579106"/>
            <a:ext cx="1676575" cy="22382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b="19605"/>
          <a:stretch>
            <a:fillRect/>
          </a:stretch>
        </p:blipFill>
        <p:spPr>
          <a:xfrm>
            <a:off x="15587971" y="7840554"/>
            <a:ext cx="2317167" cy="19622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637900" y="1028700"/>
            <a:ext cx="2269751" cy="21249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2862" y="1028700"/>
            <a:ext cx="2677608" cy="230832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l="20190"/>
          <a:stretch>
            <a:fillRect/>
          </a:stretch>
        </p:blipFill>
        <p:spPr>
          <a:xfrm>
            <a:off x="6533244" y="8698219"/>
            <a:ext cx="4575893" cy="1064802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100C9006-D07A-8447-B8FC-0E28E2EF51B1}"/>
              </a:ext>
            </a:extLst>
          </p:cNvPr>
          <p:cNvSpPr txBox="1"/>
          <p:nvPr/>
        </p:nvSpPr>
        <p:spPr>
          <a:xfrm>
            <a:off x="2438387" y="6774857"/>
            <a:ext cx="12765605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dirty="0">
                <a:solidFill>
                  <a:srgbClr val="172243"/>
                </a:solidFill>
                <a:latin typeface="Libre Baskerville"/>
              </a:rPr>
              <a:t>Thank You!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80349" y="403412"/>
            <a:ext cx="17524789" cy="66255"/>
          </a:xfrm>
          <a:prstGeom prst="rect">
            <a:avLst/>
          </a:prstGeom>
          <a:solidFill>
            <a:srgbClr val="172243"/>
          </a:solidFill>
        </p:spPr>
      </p:sp>
      <p:sp>
        <p:nvSpPr>
          <p:cNvPr id="3" name="AutoShape 3"/>
          <p:cNvSpPr/>
          <p:nvPr/>
        </p:nvSpPr>
        <p:spPr>
          <a:xfrm>
            <a:off x="382862" y="9817333"/>
            <a:ext cx="17524789" cy="66255"/>
          </a:xfrm>
          <a:prstGeom prst="rect">
            <a:avLst/>
          </a:prstGeom>
          <a:solidFill>
            <a:srgbClr val="172243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42743" y="1028700"/>
            <a:ext cx="6525509" cy="43503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742119" y="5580179"/>
            <a:ext cx="5517181" cy="367812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1028700"/>
            <a:ext cx="10608623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dirty="0">
                <a:solidFill>
                  <a:srgbClr val="172243"/>
                </a:solidFill>
                <a:latin typeface="Libre Baskerville"/>
              </a:rPr>
              <a:t>INTRODUCTION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6187" y="1969569"/>
            <a:ext cx="7849744" cy="799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6080"/>
              </a:lnSpc>
              <a:buFont typeface="Arial"/>
              <a:buChar char="•"/>
            </a:pPr>
            <a:r>
              <a:rPr lang="en-US" sz="3200" dirty="0">
                <a:solidFill>
                  <a:srgbClr val="172243"/>
                </a:solidFill>
                <a:latin typeface="Libre Baskerville"/>
              </a:rPr>
              <a:t>OSIRIS-</a:t>
            </a:r>
            <a:r>
              <a:rPr lang="en-US" sz="3200" dirty="0" err="1">
                <a:solidFill>
                  <a:srgbClr val="172243"/>
                </a:solidFill>
                <a:latin typeface="Libre Baskerville"/>
              </a:rPr>
              <a:t>REx</a:t>
            </a:r>
            <a:r>
              <a:rPr lang="en-US" sz="3200" dirty="0">
                <a:solidFill>
                  <a:srgbClr val="172243"/>
                </a:solidFill>
                <a:latin typeface="Libre Baskerville"/>
              </a:rPr>
              <a:t> Asteroid Sample Return Mission</a:t>
            </a:r>
          </a:p>
          <a:p>
            <a:pPr marL="1209045" lvl="2" indent="-403015">
              <a:lnSpc>
                <a:spcPts val="5320"/>
              </a:lnSpc>
              <a:buFont typeface="Arial"/>
              <a:buChar char="⚬"/>
            </a:pPr>
            <a:r>
              <a:rPr lang="en-US" sz="2800" dirty="0">
                <a:solidFill>
                  <a:srgbClr val="172243"/>
                </a:solidFill>
                <a:latin typeface="Libre Baskerville"/>
              </a:rPr>
              <a:t>Goal: "collect a sample weighing at least 2.1 ounces (59.5 grams) from near-Earth asteroid 101955 Bennu and then bring the sample to Earth."</a:t>
            </a:r>
          </a:p>
          <a:p>
            <a:pPr marL="690881" lvl="1" indent="-345440">
              <a:lnSpc>
                <a:spcPts val="6080"/>
              </a:lnSpc>
              <a:buFont typeface="Arial"/>
              <a:buChar char="•"/>
            </a:pPr>
            <a:r>
              <a:rPr lang="en-US" sz="3200" dirty="0">
                <a:solidFill>
                  <a:srgbClr val="172243"/>
                </a:solidFill>
                <a:latin typeface="Libre Baskerville"/>
              </a:rPr>
              <a:t>Research related to sample analysis readiness testing and context for returned sample</a:t>
            </a:r>
          </a:p>
          <a:p>
            <a:pPr>
              <a:lnSpc>
                <a:spcPts val="6080"/>
              </a:lnSpc>
            </a:pPr>
            <a:endParaRPr lang="en-US" sz="3200" dirty="0">
              <a:solidFill>
                <a:srgbClr val="172243"/>
              </a:solidFill>
              <a:latin typeface="Libre Baskerville"/>
            </a:endParaRPr>
          </a:p>
          <a:p>
            <a:pPr algn="l">
              <a:lnSpc>
                <a:spcPts val="6080"/>
              </a:lnSpc>
            </a:pPr>
            <a:endParaRPr lang="en-US" sz="3200" dirty="0">
              <a:solidFill>
                <a:srgbClr val="172243"/>
              </a:solidFill>
              <a:latin typeface="Libre Baskerville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ABA560-5F44-484B-B462-7C0A0C789C49}"/>
              </a:ext>
            </a:extLst>
          </p:cNvPr>
          <p:cNvSpPr/>
          <p:nvPr/>
        </p:nvSpPr>
        <p:spPr>
          <a:xfrm>
            <a:off x="9554698" y="9355104"/>
            <a:ext cx="7871065" cy="3835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dirty="0">
                <a:solidFill>
                  <a:srgbClr val="172243"/>
                </a:solidFill>
                <a:latin typeface="Libre Baskerville"/>
              </a:rPr>
              <a:t>Images and Quote: OSIRIS-</a:t>
            </a:r>
            <a:r>
              <a:rPr lang="en-US" dirty="0" err="1">
                <a:solidFill>
                  <a:srgbClr val="172243"/>
                </a:solidFill>
                <a:latin typeface="Libre Baskerville"/>
              </a:rPr>
              <a:t>REx</a:t>
            </a:r>
            <a:r>
              <a:rPr lang="en-US" dirty="0">
                <a:solidFill>
                  <a:srgbClr val="172243"/>
                </a:solidFill>
                <a:latin typeface="Libre Baskerville"/>
              </a:rPr>
              <a:t> Asteroid Sample Return Mission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80349" y="403412"/>
            <a:ext cx="17524789" cy="66255"/>
          </a:xfrm>
          <a:prstGeom prst="rect">
            <a:avLst/>
          </a:prstGeom>
          <a:solidFill>
            <a:srgbClr val="172243"/>
          </a:solidFill>
        </p:spPr>
      </p:sp>
      <p:sp>
        <p:nvSpPr>
          <p:cNvPr id="3" name="AutoShape 3"/>
          <p:cNvSpPr/>
          <p:nvPr/>
        </p:nvSpPr>
        <p:spPr>
          <a:xfrm>
            <a:off x="382862" y="9817333"/>
            <a:ext cx="17524789" cy="66255"/>
          </a:xfrm>
          <a:prstGeom prst="rect">
            <a:avLst/>
          </a:prstGeom>
          <a:solidFill>
            <a:srgbClr val="172243"/>
          </a:solidFill>
        </p:spPr>
      </p:sp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9944100" y="1943100"/>
            <a:ext cx="7315200" cy="73152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1028700"/>
            <a:ext cx="10608623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172243"/>
                </a:solidFill>
                <a:latin typeface="Libre Baskerville"/>
              </a:rPr>
              <a:t>INTRODUCTION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6187" y="1969569"/>
            <a:ext cx="8745405" cy="7579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6080"/>
              </a:lnSpc>
              <a:buFont typeface="Arial"/>
              <a:buChar char="•"/>
            </a:pPr>
            <a:r>
              <a:rPr lang="en-US" sz="3200" dirty="0">
                <a:solidFill>
                  <a:srgbClr val="172243"/>
                </a:solidFill>
                <a:latin typeface="Libre Baskerville"/>
              </a:rPr>
              <a:t>Asteroid </a:t>
            </a:r>
            <a:r>
              <a:rPr lang="en-US" sz="3200" dirty="0" err="1">
                <a:solidFill>
                  <a:srgbClr val="172243"/>
                </a:solidFill>
                <a:latin typeface="Libre Baskerville"/>
              </a:rPr>
              <a:t>Bennu</a:t>
            </a:r>
            <a:endParaRPr lang="en-US" sz="3200" dirty="0">
              <a:solidFill>
                <a:srgbClr val="172243"/>
              </a:solidFill>
              <a:latin typeface="Libre Baskerville"/>
            </a:endParaRPr>
          </a:p>
          <a:p>
            <a:pPr marL="1209045" lvl="2" indent="-403015">
              <a:lnSpc>
                <a:spcPts val="5320"/>
              </a:lnSpc>
              <a:buFont typeface="Arial"/>
              <a:buChar char="⚬"/>
            </a:pPr>
            <a:r>
              <a:rPr lang="en-US" sz="2800" dirty="0">
                <a:solidFill>
                  <a:srgbClr val="172243"/>
                </a:solidFill>
                <a:latin typeface="Libre Baskerville"/>
              </a:rPr>
              <a:t>Carbonaceous asteroid</a:t>
            </a:r>
          </a:p>
          <a:p>
            <a:pPr marL="1209045" lvl="2" indent="-403015">
              <a:lnSpc>
                <a:spcPts val="5320"/>
              </a:lnSpc>
              <a:buFont typeface="Arial"/>
              <a:buChar char="⚬"/>
            </a:pPr>
            <a:r>
              <a:rPr lang="en-US" sz="2800" dirty="0">
                <a:solidFill>
                  <a:srgbClr val="172243"/>
                </a:solidFill>
                <a:latin typeface="Libre Baskerville"/>
              </a:rPr>
              <a:t>Among most primitive bodies in Solar System</a:t>
            </a:r>
          </a:p>
          <a:p>
            <a:pPr marL="1209045" lvl="2" indent="-403015">
              <a:lnSpc>
                <a:spcPts val="5320"/>
              </a:lnSpc>
              <a:buFont typeface="Arial"/>
              <a:buChar char="⚬"/>
            </a:pPr>
            <a:r>
              <a:rPr lang="en-US" sz="2800" dirty="0">
                <a:solidFill>
                  <a:srgbClr val="172243"/>
                </a:solidFill>
                <a:latin typeface="Libre Baskerville"/>
              </a:rPr>
              <a:t>Contain chondrules, organic substances, and a high abundance of carbon </a:t>
            </a:r>
          </a:p>
          <a:p>
            <a:pPr marL="1209045" lvl="2" indent="-403015">
              <a:lnSpc>
                <a:spcPts val="5320"/>
              </a:lnSpc>
              <a:buFont typeface="Arial"/>
              <a:buChar char="⚬"/>
            </a:pPr>
            <a:r>
              <a:rPr lang="en-US" sz="2800" dirty="0">
                <a:solidFill>
                  <a:srgbClr val="172243"/>
                </a:solidFill>
                <a:latin typeface="Libre Baskerville"/>
              </a:rPr>
              <a:t>Fine-grained silicate matrix</a:t>
            </a:r>
          </a:p>
          <a:p>
            <a:pPr marL="1209045" lvl="2" indent="-403015">
              <a:lnSpc>
                <a:spcPts val="5320"/>
              </a:lnSpc>
              <a:buFont typeface="Arial"/>
              <a:buChar char="⚬"/>
            </a:pPr>
            <a:r>
              <a:rPr lang="en-US" sz="2800" dirty="0">
                <a:solidFill>
                  <a:srgbClr val="172243"/>
                </a:solidFill>
                <a:latin typeface="Libre Baskerville"/>
              </a:rPr>
              <a:t>Contain water or evidence of water</a:t>
            </a:r>
          </a:p>
          <a:p>
            <a:pPr marL="1209045" lvl="2" indent="-403015">
              <a:lnSpc>
                <a:spcPts val="5320"/>
              </a:lnSpc>
              <a:buFont typeface="Arial"/>
              <a:buChar char="⚬"/>
            </a:pPr>
            <a:r>
              <a:rPr lang="en-US" sz="2800" dirty="0">
                <a:solidFill>
                  <a:srgbClr val="172243"/>
                </a:solidFill>
                <a:latin typeface="Libre Baskerville"/>
              </a:rPr>
              <a:t>May provide insight into the conditions and processes of the early Solar System</a:t>
            </a:r>
          </a:p>
          <a:p>
            <a:pPr algn="l">
              <a:lnSpc>
                <a:spcPts val="6080"/>
              </a:lnSpc>
            </a:pPr>
            <a:endParaRPr lang="en-US" sz="2800" dirty="0">
              <a:solidFill>
                <a:srgbClr val="172243"/>
              </a:solidFill>
              <a:latin typeface="Libre Baskerville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763534" y="9952789"/>
            <a:ext cx="7676332" cy="304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 dirty="0">
                <a:solidFill>
                  <a:srgbClr val="172243"/>
                </a:solidFill>
                <a:latin typeface="Libre Baskerville"/>
              </a:rPr>
              <a:t>Image: OSIRIS-</a:t>
            </a:r>
            <a:r>
              <a:rPr lang="en-US" sz="2000" dirty="0" err="1">
                <a:solidFill>
                  <a:srgbClr val="172243"/>
                </a:solidFill>
                <a:latin typeface="Libre Baskerville"/>
              </a:rPr>
              <a:t>REx</a:t>
            </a:r>
            <a:r>
              <a:rPr lang="en-US" sz="2000" dirty="0">
                <a:solidFill>
                  <a:srgbClr val="172243"/>
                </a:solidFill>
                <a:latin typeface="Libre Baskerville"/>
              </a:rPr>
              <a:t> Asteroid Sample Return Mission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2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80349" y="403412"/>
            <a:ext cx="17524789" cy="66255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AutoShape 3"/>
          <p:cNvSpPr/>
          <p:nvPr/>
        </p:nvSpPr>
        <p:spPr>
          <a:xfrm>
            <a:off x="382862" y="9817333"/>
            <a:ext cx="17524789" cy="66255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793470" y="1028700"/>
            <a:ext cx="6114181" cy="426383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1028700"/>
            <a:ext cx="11720298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FFFFFF"/>
                </a:solidFill>
                <a:latin typeface="Libre Baskerville"/>
              </a:rPr>
              <a:t>MOTIVATIONS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990090"/>
            <a:ext cx="10411036" cy="7708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6080"/>
              </a:lnSpc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Libre Baskerville"/>
              </a:rPr>
              <a:t>Insight into parent body conditions, processes, and starting materials</a:t>
            </a:r>
          </a:p>
          <a:p>
            <a:pPr marL="690881" lvl="1" indent="-345440">
              <a:lnSpc>
                <a:spcPts val="6080"/>
              </a:lnSpc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Libre Baskerville"/>
              </a:rPr>
              <a:t>Initial focus on studying carbonates</a:t>
            </a:r>
          </a:p>
          <a:p>
            <a:pPr marL="1209045" lvl="2" indent="-403015">
              <a:lnSpc>
                <a:spcPts val="5320"/>
              </a:lnSpc>
              <a:buFont typeface="Arial"/>
              <a:buChar char="⚬"/>
            </a:pPr>
            <a:r>
              <a:rPr lang="en-US" sz="2800" dirty="0">
                <a:solidFill>
                  <a:srgbClr val="FFFFFF"/>
                </a:solidFill>
                <a:latin typeface="Libre Baskerville"/>
              </a:rPr>
              <a:t>Carbonate veins observed on </a:t>
            </a:r>
            <a:r>
              <a:rPr lang="en-US" sz="2800" dirty="0" err="1">
                <a:solidFill>
                  <a:srgbClr val="FFFFFF"/>
                </a:solidFill>
                <a:latin typeface="Libre Baskerville"/>
              </a:rPr>
              <a:t>Bennu</a:t>
            </a:r>
            <a:endParaRPr lang="en-US" sz="2800" dirty="0">
              <a:solidFill>
                <a:srgbClr val="FFFFFF"/>
              </a:solidFill>
              <a:latin typeface="Libre Baskerville"/>
            </a:endParaRPr>
          </a:p>
          <a:p>
            <a:pPr marL="1209045" lvl="2" indent="-403015">
              <a:lnSpc>
                <a:spcPts val="5320"/>
              </a:lnSpc>
              <a:buFont typeface="Arial"/>
              <a:buChar char="⚬"/>
            </a:pPr>
            <a:r>
              <a:rPr lang="en-US" sz="2800" dirty="0">
                <a:solidFill>
                  <a:srgbClr val="FFFFFF"/>
                </a:solidFill>
                <a:latin typeface="Libre Baskerville"/>
              </a:rPr>
              <a:t>Sample as analog for </a:t>
            </a:r>
            <a:r>
              <a:rPr lang="en-US" sz="2800" dirty="0" err="1">
                <a:solidFill>
                  <a:srgbClr val="FFFFFF"/>
                </a:solidFill>
                <a:latin typeface="Libre Baskerville"/>
              </a:rPr>
              <a:t>Bennu</a:t>
            </a:r>
            <a:endParaRPr lang="en-US" sz="2800" dirty="0">
              <a:solidFill>
                <a:srgbClr val="FFFFFF"/>
              </a:solidFill>
              <a:latin typeface="Libre Baskerville"/>
            </a:endParaRPr>
          </a:p>
          <a:p>
            <a:pPr marL="1209045" lvl="2" indent="-403015">
              <a:lnSpc>
                <a:spcPts val="5320"/>
              </a:lnSpc>
              <a:buFont typeface="Arial"/>
              <a:buChar char="⚬"/>
            </a:pPr>
            <a:r>
              <a:rPr lang="en-US" sz="2800" dirty="0">
                <a:solidFill>
                  <a:srgbClr val="FFFFFF"/>
                </a:solidFill>
                <a:latin typeface="Libre Baskerville"/>
              </a:rPr>
              <a:t>Constrain composition and determine potential formation mechanisms</a:t>
            </a:r>
          </a:p>
          <a:p>
            <a:pPr marL="1209045" lvl="2" indent="-403015" algn="l">
              <a:lnSpc>
                <a:spcPts val="5320"/>
              </a:lnSpc>
              <a:buFont typeface="Arial"/>
              <a:buChar char="⚬"/>
            </a:pPr>
            <a:r>
              <a:rPr lang="en-US" sz="2800" dirty="0">
                <a:solidFill>
                  <a:srgbClr val="FFFFFF"/>
                </a:solidFill>
                <a:latin typeface="Libre Baskerville"/>
              </a:rPr>
              <a:t>Assess the plausibility of an open, large scale hydrothermal system on a parent body- would be required to create carbonate veins at the scale observed on </a:t>
            </a:r>
            <a:r>
              <a:rPr lang="en-US" sz="2800" dirty="0" err="1">
                <a:solidFill>
                  <a:srgbClr val="FFFFFF"/>
                </a:solidFill>
                <a:latin typeface="Libre Baskerville"/>
              </a:rPr>
              <a:t>Bennu</a:t>
            </a:r>
            <a:endParaRPr lang="en-US" sz="2800" dirty="0">
              <a:solidFill>
                <a:srgbClr val="FFFFFF"/>
              </a:solidFill>
              <a:latin typeface="Libre Baskerville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077200" y="9883588"/>
            <a:ext cx="10951759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dirty="0">
                <a:solidFill>
                  <a:srgbClr val="FFFFFF"/>
                </a:solidFill>
                <a:latin typeface="Libre Baskerville"/>
              </a:rPr>
              <a:t>Image: Kaplan et al., 2022 and OSIRIS-</a:t>
            </a:r>
            <a:r>
              <a:rPr lang="en-US" sz="2000" dirty="0" err="1">
                <a:solidFill>
                  <a:srgbClr val="FFFFFF"/>
                </a:solidFill>
                <a:latin typeface="Libre Baskerville"/>
              </a:rPr>
              <a:t>REx</a:t>
            </a:r>
            <a:r>
              <a:rPr lang="en-US" sz="2000" dirty="0">
                <a:solidFill>
                  <a:srgbClr val="FFFFFF"/>
                </a:solidFill>
                <a:latin typeface="Libre Baskerville"/>
              </a:rPr>
              <a:t> Asteroid Sample Return Mission</a:t>
            </a:r>
          </a:p>
          <a:p>
            <a:pPr>
              <a:lnSpc>
                <a:spcPts val="2400"/>
              </a:lnSpc>
              <a:spcBef>
                <a:spcPct val="0"/>
              </a:spcBef>
            </a:pPr>
            <a:endParaRPr lang="en-US" sz="2000" dirty="0">
              <a:solidFill>
                <a:srgbClr val="FFFFFF"/>
              </a:solidFill>
              <a:latin typeface="Libre Baskervill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80349" y="403412"/>
            <a:ext cx="17524789" cy="66255"/>
          </a:xfrm>
          <a:prstGeom prst="rect">
            <a:avLst/>
          </a:prstGeom>
          <a:solidFill>
            <a:srgbClr val="172243"/>
          </a:solidFill>
        </p:spPr>
      </p:sp>
      <p:sp>
        <p:nvSpPr>
          <p:cNvPr id="3" name="AutoShape 3"/>
          <p:cNvSpPr/>
          <p:nvPr/>
        </p:nvSpPr>
        <p:spPr>
          <a:xfrm>
            <a:off x="382862" y="9817333"/>
            <a:ext cx="17524789" cy="66255"/>
          </a:xfrm>
          <a:prstGeom prst="rect">
            <a:avLst/>
          </a:prstGeom>
          <a:solidFill>
            <a:srgbClr val="172243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842132" y="707735"/>
            <a:ext cx="4059546" cy="32506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r="26833"/>
          <a:stretch>
            <a:fillRect/>
          </a:stretch>
        </p:blipFill>
        <p:spPr>
          <a:xfrm>
            <a:off x="12842132" y="4215557"/>
            <a:ext cx="4059546" cy="28255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842132" y="7041085"/>
            <a:ext cx="4059546" cy="251671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1028700"/>
            <a:ext cx="10608623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172243"/>
                </a:solidFill>
                <a:latin typeface="Libre Baskerville"/>
              </a:rPr>
              <a:t>METHODS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922164"/>
            <a:ext cx="10361251" cy="889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6080"/>
              </a:lnSpc>
              <a:buFont typeface="Arial"/>
              <a:buChar char="•"/>
            </a:pPr>
            <a:r>
              <a:rPr lang="en-US" sz="3200" dirty="0">
                <a:solidFill>
                  <a:srgbClr val="172243"/>
                </a:solidFill>
                <a:latin typeface="Libre Baskerville"/>
              </a:rPr>
              <a:t>Meteorite Thin Section Request + Preparation</a:t>
            </a:r>
          </a:p>
          <a:p>
            <a:pPr marL="1209045" lvl="2" indent="-403015">
              <a:lnSpc>
                <a:spcPts val="5320"/>
              </a:lnSpc>
              <a:buFont typeface="Arial"/>
              <a:buChar char="⚬"/>
            </a:pPr>
            <a:r>
              <a:rPr lang="en-US" sz="2800" dirty="0">
                <a:solidFill>
                  <a:srgbClr val="172243"/>
                </a:solidFill>
                <a:latin typeface="Libre Baskerville"/>
              </a:rPr>
              <a:t>Antarctic Meteorite LON 94102,60 from NASA JSC</a:t>
            </a:r>
          </a:p>
          <a:p>
            <a:pPr marL="690881" lvl="1" indent="-345440">
              <a:lnSpc>
                <a:spcPts val="6080"/>
              </a:lnSpc>
              <a:buFont typeface="Arial"/>
              <a:buChar char="•"/>
            </a:pPr>
            <a:r>
              <a:rPr lang="en-US" sz="3200" dirty="0">
                <a:solidFill>
                  <a:srgbClr val="172243"/>
                </a:solidFill>
                <a:latin typeface="Libre Baskerville"/>
              </a:rPr>
              <a:t>Electron Microprobe Analysis</a:t>
            </a:r>
          </a:p>
          <a:p>
            <a:pPr marL="1209045" lvl="2" indent="-403015">
              <a:lnSpc>
                <a:spcPts val="5320"/>
              </a:lnSpc>
              <a:buFont typeface="Arial"/>
              <a:buChar char="⚬"/>
            </a:pPr>
            <a:r>
              <a:rPr lang="en-US" sz="2800" dirty="0">
                <a:solidFill>
                  <a:srgbClr val="172243"/>
                </a:solidFill>
                <a:latin typeface="Libre Baskerville"/>
              </a:rPr>
              <a:t>Backscattered Electron Images for compositional overview</a:t>
            </a:r>
          </a:p>
          <a:p>
            <a:pPr marL="1813568" lvl="3" indent="-453392">
              <a:lnSpc>
                <a:spcPts val="5320"/>
              </a:lnSpc>
              <a:buFont typeface="Arial"/>
              <a:buChar char="￭"/>
            </a:pPr>
            <a:r>
              <a:rPr lang="en-US" sz="2800" dirty="0">
                <a:solidFill>
                  <a:srgbClr val="172243"/>
                </a:solidFill>
                <a:latin typeface="Libre Baskerville"/>
              </a:rPr>
              <a:t>Brightness based on atomic mass</a:t>
            </a:r>
          </a:p>
          <a:p>
            <a:pPr marL="1209045" lvl="2" indent="-403015">
              <a:lnSpc>
                <a:spcPts val="5320"/>
              </a:lnSpc>
              <a:buFont typeface="Arial"/>
              <a:buChar char="⚬"/>
            </a:pPr>
            <a:r>
              <a:rPr lang="en-US" sz="2800" dirty="0">
                <a:solidFill>
                  <a:srgbClr val="172243"/>
                </a:solidFill>
                <a:latin typeface="Libre Baskerville"/>
              </a:rPr>
              <a:t>Energy Dispersive Spectroscopy for element identification</a:t>
            </a:r>
          </a:p>
          <a:p>
            <a:pPr marL="1209045" lvl="2" indent="-403015">
              <a:lnSpc>
                <a:spcPts val="5320"/>
              </a:lnSpc>
              <a:buFont typeface="Arial"/>
              <a:buChar char="⚬"/>
            </a:pPr>
            <a:r>
              <a:rPr lang="en-US" sz="2800" dirty="0">
                <a:solidFill>
                  <a:srgbClr val="172243"/>
                </a:solidFill>
                <a:latin typeface="Libre Baskerville"/>
              </a:rPr>
              <a:t>Wavelength Dispersive Spectroscopy for element quantification</a:t>
            </a:r>
          </a:p>
          <a:p>
            <a:pPr>
              <a:lnSpc>
                <a:spcPts val="5320"/>
              </a:lnSpc>
            </a:pPr>
            <a:endParaRPr lang="en-US" sz="2800" dirty="0">
              <a:solidFill>
                <a:srgbClr val="172243"/>
              </a:solidFill>
              <a:latin typeface="Libre Baskerville"/>
            </a:endParaRPr>
          </a:p>
          <a:p>
            <a:pPr algn="l">
              <a:lnSpc>
                <a:spcPts val="4559"/>
              </a:lnSpc>
            </a:pPr>
            <a:endParaRPr lang="en-US" sz="2800" dirty="0">
              <a:solidFill>
                <a:srgbClr val="172243"/>
              </a:solidFill>
              <a:latin typeface="Libre Baskerville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272244" y="9883588"/>
            <a:ext cx="5199321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 dirty="0">
                <a:solidFill>
                  <a:srgbClr val="172243"/>
                </a:solidFill>
                <a:latin typeface="Libre Baskerville"/>
              </a:rPr>
              <a:t>Image: KIMCF Electron Microprobe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2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80349" y="403412"/>
            <a:ext cx="17524789" cy="66255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AutoShape 3"/>
          <p:cNvSpPr/>
          <p:nvPr/>
        </p:nvSpPr>
        <p:spPr>
          <a:xfrm>
            <a:off x="382862" y="9817333"/>
            <a:ext cx="17524789" cy="66255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11571"/>
          <a:stretch>
            <a:fillRect/>
          </a:stretch>
        </p:blipFill>
        <p:spPr>
          <a:xfrm>
            <a:off x="11201270" y="4824366"/>
            <a:ext cx="6706381" cy="458252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1028700"/>
            <a:ext cx="6989684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FFFFFF"/>
                </a:solidFill>
                <a:latin typeface="Libre Baskerville"/>
              </a:rPr>
              <a:t>RESULTS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7443" y="1953260"/>
            <a:ext cx="16230600" cy="492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608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Libre Baskerville"/>
              </a:rPr>
              <a:t>Found carbonates rimmed by hydrated clay minerals and phases rich in iron and sulfur</a:t>
            </a:r>
          </a:p>
          <a:p>
            <a:pPr marL="1209039" lvl="2" indent="-403013">
              <a:lnSpc>
                <a:spcPts val="5319"/>
              </a:lnSpc>
              <a:buFont typeface="Arial"/>
              <a:buChar char="⚬"/>
            </a:pPr>
            <a:r>
              <a:rPr lang="en-US" sz="2799">
                <a:solidFill>
                  <a:srgbClr val="FFFFFF"/>
                </a:solidFill>
                <a:latin typeface="Libre Baskerville"/>
              </a:rPr>
              <a:t>Evidence of aqueous processing- consistent with previous results </a:t>
            </a:r>
          </a:p>
          <a:p>
            <a:pPr marL="690881" lvl="1" indent="-345440">
              <a:lnSpc>
                <a:spcPts val="608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Libre Baskerville"/>
              </a:rPr>
              <a:t>Carbonate distribution and morphology </a:t>
            </a:r>
          </a:p>
          <a:p>
            <a:pPr marL="1209039" lvl="2" indent="-403013">
              <a:lnSpc>
                <a:spcPts val="5319"/>
              </a:lnSpc>
              <a:buFont typeface="Arial"/>
              <a:buChar char="⚬"/>
            </a:pPr>
            <a:r>
              <a:rPr lang="en-US" sz="2799">
                <a:solidFill>
                  <a:srgbClr val="FFFFFF"/>
                </a:solidFill>
                <a:latin typeface="Libre Baskerville"/>
              </a:rPr>
              <a:t>Relatively uniform distribution with few clusters</a:t>
            </a:r>
          </a:p>
          <a:p>
            <a:pPr marL="1209039" lvl="2" indent="-403013">
              <a:lnSpc>
                <a:spcPts val="5319"/>
              </a:lnSpc>
              <a:buFont typeface="Arial"/>
              <a:buChar char="⚬"/>
            </a:pPr>
            <a:r>
              <a:rPr lang="en-US" sz="2799">
                <a:solidFill>
                  <a:srgbClr val="FFFFFF"/>
                </a:solidFill>
                <a:latin typeface="Libre Baskerville"/>
              </a:rPr>
              <a:t>Small grains</a:t>
            </a:r>
          </a:p>
          <a:p>
            <a:pPr marL="1209039" lvl="2" indent="-403013" algn="l">
              <a:lnSpc>
                <a:spcPts val="5319"/>
              </a:lnSpc>
              <a:buFont typeface="Arial"/>
              <a:buChar char="⚬"/>
            </a:pPr>
            <a:r>
              <a:rPr lang="en-US" sz="2799">
                <a:solidFill>
                  <a:srgbClr val="FFFFFF"/>
                </a:solidFill>
                <a:latin typeface="Libre Baskerville"/>
              </a:rPr>
              <a:t>No veins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119722" y="9982200"/>
            <a:ext cx="10951759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>
                <a:solidFill>
                  <a:srgbClr val="FFFFFF"/>
                </a:solidFill>
                <a:latin typeface="Libre Baskerville"/>
              </a:rPr>
              <a:t>Image: KIMCF Electron Microprobe</a:t>
            </a:r>
          </a:p>
          <a:p>
            <a:pPr>
              <a:lnSpc>
                <a:spcPts val="2400"/>
              </a:lnSpc>
              <a:spcBef>
                <a:spcPct val="0"/>
              </a:spcBef>
            </a:pPr>
            <a:endParaRPr lang="en-US" sz="2000">
              <a:solidFill>
                <a:srgbClr val="FFFFFF"/>
              </a:solidFill>
              <a:latin typeface="Libre Baskervill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20578" y="0"/>
            <a:ext cx="12846844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273436" y="1253793"/>
            <a:ext cx="3086100" cy="3881735"/>
            <a:chOff x="-215732" y="-326177"/>
            <a:chExt cx="812800" cy="10223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1336" cy="374991"/>
            </a:xfrm>
            <a:custGeom>
              <a:avLst/>
              <a:gdLst/>
              <a:ahLst/>
              <a:cxnLst/>
              <a:rect l="l" t="t" r="r" b="b"/>
              <a:pathLst>
                <a:path w="381336" h="374991">
                  <a:moveTo>
                    <a:pt x="0" y="0"/>
                  </a:moveTo>
                  <a:lnTo>
                    <a:pt x="381336" y="0"/>
                  </a:lnTo>
                  <a:lnTo>
                    <a:pt x="381336" y="374991"/>
                  </a:lnTo>
                  <a:lnTo>
                    <a:pt x="0" y="374991"/>
                  </a:lnTo>
                  <a:close/>
                </a:path>
              </a:pathLst>
            </a:custGeom>
            <a:solidFill>
              <a:srgbClr val="FC050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-215732" y="-326177"/>
              <a:ext cx="812800" cy="1022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80"/>
                </a:lnSpc>
              </a:pPr>
              <a:r>
                <a:rPr lang="en-US" sz="3200" dirty="0">
                  <a:solidFill>
                    <a:srgbClr val="FFFFFF"/>
                  </a:solidFill>
                  <a:latin typeface="Libre Baskerville"/>
                </a:rPr>
                <a:t>Ca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73436" y="3194661"/>
            <a:ext cx="3086100" cy="3881735"/>
            <a:chOff x="-215732" y="-325779"/>
            <a:chExt cx="812800" cy="10223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1336" cy="374991"/>
            </a:xfrm>
            <a:custGeom>
              <a:avLst/>
              <a:gdLst/>
              <a:ahLst/>
              <a:cxnLst/>
              <a:rect l="l" t="t" r="r" b="b"/>
              <a:pathLst>
                <a:path w="381336" h="374991">
                  <a:moveTo>
                    <a:pt x="0" y="0"/>
                  </a:moveTo>
                  <a:lnTo>
                    <a:pt x="381336" y="0"/>
                  </a:lnTo>
                  <a:lnTo>
                    <a:pt x="381336" y="374991"/>
                  </a:lnTo>
                  <a:lnTo>
                    <a:pt x="0" y="374991"/>
                  </a:lnTo>
                  <a:close/>
                </a:path>
              </a:pathLst>
            </a:custGeom>
            <a:solidFill>
              <a:srgbClr val="0362C1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-215732" y="-325779"/>
              <a:ext cx="812800" cy="1022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80"/>
                </a:lnSpc>
              </a:pPr>
              <a:r>
                <a:rPr lang="en-US" sz="3200" dirty="0">
                  <a:solidFill>
                    <a:srgbClr val="FFFFFF"/>
                  </a:solidFill>
                  <a:latin typeface="Libre Baskerville"/>
                </a:rPr>
                <a:t>Mg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278308" y="5081505"/>
            <a:ext cx="3086100" cy="3881735"/>
            <a:chOff x="-217015" y="-339290"/>
            <a:chExt cx="812800" cy="102235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81336" cy="374991"/>
            </a:xfrm>
            <a:custGeom>
              <a:avLst/>
              <a:gdLst/>
              <a:ahLst/>
              <a:cxnLst/>
              <a:rect l="l" t="t" r="r" b="b"/>
              <a:pathLst>
                <a:path w="381336" h="374991">
                  <a:moveTo>
                    <a:pt x="0" y="0"/>
                  </a:moveTo>
                  <a:lnTo>
                    <a:pt x="381336" y="0"/>
                  </a:lnTo>
                  <a:lnTo>
                    <a:pt x="381336" y="374991"/>
                  </a:lnTo>
                  <a:lnTo>
                    <a:pt x="0" y="374991"/>
                  </a:lnTo>
                  <a:close/>
                </a:path>
              </a:pathLst>
            </a:custGeom>
            <a:solidFill>
              <a:srgbClr val="08A06E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-217015" y="-339290"/>
              <a:ext cx="812800" cy="1022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80"/>
                </a:lnSpc>
              </a:pPr>
              <a:r>
                <a:rPr lang="en-US" sz="3200" dirty="0">
                  <a:solidFill>
                    <a:srgbClr val="FFFFFF"/>
                  </a:solidFill>
                  <a:latin typeface="Libre Baskerville"/>
                </a:rPr>
                <a:t>Si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5884464" y="9372600"/>
            <a:ext cx="2403536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172243"/>
                </a:solidFill>
                <a:latin typeface="Libre Baskerville"/>
              </a:rPr>
              <a:t>Image: KIMCF Electron Microprobe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25553" y="0"/>
            <a:ext cx="12836894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5884464" y="9372600"/>
            <a:ext cx="2403536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172243"/>
                </a:solidFill>
                <a:latin typeface="Libre Baskerville"/>
              </a:rPr>
              <a:t>Image: KIMCF Electron Microprobe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2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80349" y="403412"/>
            <a:ext cx="17524789" cy="66255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AutoShape 3"/>
          <p:cNvSpPr/>
          <p:nvPr/>
        </p:nvSpPr>
        <p:spPr>
          <a:xfrm>
            <a:off x="382862" y="9817333"/>
            <a:ext cx="17524789" cy="66255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TextBox 4"/>
          <p:cNvSpPr txBox="1"/>
          <p:nvPr/>
        </p:nvSpPr>
        <p:spPr>
          <a:xfrm>
            <a:off x="1028700" y="1028700"/>
            <a:ext cx="16230600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FFFFFF"/>
                </a:solidFill>
                <a:latin typeface="Libre Baskerville"/>
              </a:rPr>
              <a:t>MOTIVATIONS + HYPOTHESIS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295525"/>
            <a:ext cx="16230600" cy="6925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6080"/>
              </a:lnSpc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Libre Baskerville"/>
              </a:rPr>
              <a:t>Similar processes in deep sea hydrothermal vents and parent body asteroids? </a:t>
            </a:r>
          </a:p>
          <a:p>
            <a:pPr marL="1209045" lvl="2" indent="-403015">
              <a:lnSpc>
                <a:spcPts val="5320"/>
              </a:lnSpc>
              <a:buFont typeface="Arial"/>
              <a:buChar char="⚬"/>
            </a:pPr>
            <a:r>
              <a:rPr lang="en-US" sz="2800" dirty="0">
                <a:solidFill>
                  <a:srgbClr val="FFFFFF"/>
                </a:solidFill>
                <a:latin typeface="Libre Baskerville"/>
              </a:rPr>
              <a:t>Based on reactions observed in terrestrial environment could be analog for </a:t>
            </a:r>
            <a:r>
              <a:rPr lang="en-US" sz="2800" dirty="0" err="1">
                <a:solidFill>
                  <a:srgbClr val="FFFFFF"/>
                </a:solidFill>
                <a:latin typeface="Libre Baskerville"/>
              </a:rPr>
              <a:t>Bennu</a:t>
            </a:r>
            <a:endParaRPr lang="en-US" sz="2800" dirty="0">
              <a:solidFill>
                <a:srgbClr val="FFFFFF"/>
              </a:solidFill>
              <a:latin typeface="Libre Baskerville"/>
            </a:endParaRPr>
          </a:p>
          <a:p>
            <a:pPr marL="1666245" lvl="3" indent="-403015">
              <a:lnSpc>
                <a:spcPts val="5320"/>
              </a:lnSpc>
              <a:buFont typeface="Arial"/>
              <a:buChar char="⚬"/>
            </a:pPr>
            <a:r>
              <a:rPr lang="en-US" sz="2800" dirty="0">
                <a:solidFill>
                  <a:srgbClr val="FFFFFF"/>
                </a:solidFill>
                <a:latin typeface="Libre Baskerville"/>
              </a:rPr>
              <a:t>Hypothesized reaction mechanism:</a:t>
            </a:r>
          </a:p>
          <a:p>
            <a:pPr marL="2123445" lvl="4" indent="-403015">
              <a:lnSpc>
                <a:spcPts val="5320"/>
              </a:lnSpc>
              <a:buFont typeface="Arial"/>
              <a:buChar char="⚬"/>
            </a:pPr>
            <a:r>
              <a:rPr lang="en-US" sz="2800" dirty="0" err="1">
                <a:solidFill>
                  <a:srgbClr val="FFFFFF"/>
                </a:solidFill>
                <a:latin typeface="Libre Baskerville"/>
              </a:rPr>
              <a:t>Serpentinization</a:t>
            </a:r>
            <a:r>
              <a:rPr lang="en-US" sz="2800" dirty="0">
                <a:solidFill>
                  <a:srgbClr val="FFFFFF"/>
                </a:solidFill>
                <a:latin typeface="Libre Baskerville"/>
              </a:rPr>
              <a:t> of olivine- forms hydrated clay rim material </a:t>
            </a:r>
          </a:p>
          <a:p>
            <a:pPr marL="2123445" lvl="4" indent="-403015">
              <a:lnSpc>
                <a:spcPts val="5320"/>
              </a:lnSpc>
              <a:buFont typeface="Arial"/>
              <a:buChar char="⚬"/>
            </a:pPr>
            <a:r>
              <a:rPr lang="en-US" sz="2800" dirty="0">
                <a:solidFill>
                  <a:srgbClr val="FFFFFF"/>
                </a:solidFill>
                <a:latin typeface="Libre Baskerville"/>
              </a:rPr>
              <a:t>Olivine replaced by carbonate</a:t>
            </a:r>
          </a:p>
          <a:p>
            <a:pPr marL="2123445" lvl="4" indent="-403015">
              <a:lnSpc>
                <a:spcPts val="5320"/>
              </a:lnSpc>
              <a:buFont typeface="Arial"/>
              <a:buChar char="⚬"/>
            </a:pPr>
            <a:r>
              <a:rPr lang="en-US" sz="2800" dirty="0">
                <a:solidFill>
                  <a:srgbClr val="FFFFFF"/>
                </a:solidFill>
                <a:latin typeface="Libre Baskerville"/>
              </a:rPr>
              <a:t>Rimmed carbonate assemblages left behind</a:t>
            </a:r>
          </a:p>
          <a:p>
            <a:pPr marL="1209045" lvl="2" indent="-403015">
              <a:lnSpc>
                <a:spcPts val="5320"/>
              </a:lnSpc>
              <a:buFont typeface="Arial"/>
              <a:buChar char="⚬"/>
            </a:pPr>
            <a:r>
              <a:rPr lang="en-US" sz="2800" dirty="0">
                <a:solidFill>
                  <a:srgbClr val="FFFFFF"/>
                </a:solidFill>
                <a:latin typeface="Libre Baskerville"/>
              </a:rPr>
              <a:t>Possible model for carbonate formation on </a:t>
            </a:r>
            <a:r>
              <a:rPr lang="en-US" sz="2800" dirty="0" err="1">
                <a:solidFill>
                  <a:srgbClr val="FFFFFF"/>
                </a:solidFill>
                <a:latin typeface="Libre Baskerville"/>
              </a:rPr>
              <a:t>Bennu</a:t>
            </a:r>
            <a:endParaRPr lang="en-US" sz="2800" dirty="0">
              <a:solidFill>
                <a:srgbClr val="FFFFFF"/>
              </a:solidFill>
              <a:latin typeface="Libre Baskerville"/>
            </a:endParaRPr>
          </a:p>
          <a:p>
            <a:pPr marL="1209045" lvl="2" indent="-403015" algn="l">
              <a:lnSpc>
                <a:spcPts val="5320"/>
              </a:lnSpc>
              <a:buFont typeface="Arial"/>
              <a:buChar char="⚬"/>
            </a:pPr>
            <a:r>
              <a:rPr lang="en-US" sz="2800" dirty="0">
                <a:solidFill>
                  <a:srgbClr val="FFFFFF"/>
                </a:solidFill>
                <a:latin typeface="Libre Baskerville"/>
              </a:rPr>
              <a:t>Link between potential origin of life environments on Earth and past conditions on parent body asteroids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743</Words>
  <Application>Microsoft Office PowerPoint</Application>
  <PresentationFormat>Custom</PresentationFormat>
  <Paragraphs>107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Libre Baskerville</vt:lpstr>
      <vt:lpstr>Arial</vt:lpstr>
      <vt:lpstr>Libre Baskerville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Space Grant Presentation</dc:title>
  <dc:creator>Michelle A. Coe</dc:creator>
  <cp:lastModifiedBy>Coe, Michelle A - (macoe)</cp:lastModifiedBy>
  <cp:revision>11</cp:revision>
  <dcterms:created xsi:type="dcterms:W3CDTF">2006-08-16T00:00:00Z</dcterms:created>
  <dcterms:modified xsi:type="dcterms:W3CDTF">2023-04-14T17:53:15Z</dcterms:modified>
  <dc:identifier>DAFd5iYhTM0</dc:identifier>
</cp:coreProperties>
</file>